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2" r:id="rId1"/>
  </p:sldMasterIdLst>
  <p:notesMasterIdLst>
    <p:notesMasterId r:id="rId15"/>
  </p:notesMasterIdLst>
  <p:handoutMasterIdLst>
    <p:handoutMasterId r:id="rId16"/>
  </p:handoutMasterIdLst>
  <p:sldIdLst>
    <p:sldId id="256" r:id="rId2"/>
    <p:sldId id="260" r:id="rId3"/>
    <p:sldId id="273" r:id="rId4"/>
    <p:sldId id="262" r:id="rId5"/>
    <p:sldId id="263" r:id="rId6"/>
    <p:sldId id="264" r:id="rId7"/>
    <p:sldId id="267" r:id="rId8"/>
    <p:sldId id="268" r:id="rId9"/>
    <p:sldId id="266" r:id="rId10"/>
    <p:sldId id="269" r:id="rId11"/>
    <p:sldId id="270" r:id="rId12"/>
    <p:sldId id="271" r:id="rId13"/>
    <p:sldId id="272" r:id="rId14"/>
  </p:sldIdLst>
  <p:sldSz cx="9144000" cy="6858000" type="screen4x3"/>
  <p:notesSz cx="7315200" cy="96012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24" userDrawn="1">
          <p15:clr>
            <a:srgbClr val="A4A3A4"/>
          </p15:clr>
        </p15:guide>
        <p15:guide id="2" pos="2304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233" autoAdjust="0"/>
    <p:restoredTop sz="93195" autoAdjust="0"/>
  </p:normalViewPr>
  <p:slideViewPr>
    <p:cSldViewPr>
      <p:cViewPr varScale="1">
        <p:scale>
          <a:sx n="102" d="100"/>
          <a:sy n="102" d="100"/>
        </p:scale>
        <p:origin x="1218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0" d="100"/>
        <a:sy n="120" d="100"/>
      </p:scale>
      <p:origin x="0" y="0"/>
    </p:cViewPr>
  </p:sorterViewPr>
  <p:notesViewPr>
    <p:cSldViewPr>
      <p:cViewPr varScale="1">
        <p:scale>
          <a:sx n="74" d="100"/>
          <a:sy n="74" d="100"/>
        </p:scale>
        <p:origin x="3204" y="84"/>
      </p:cViewPr>
      <p:guideLst>
        <p:guide orient="horz" pos="3024"/>
        <p:guide pos="230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42" tIns="48322" rIns="96642" bIns="48322" rtlCol="0"/>
          <a:lstStyle>
            <a:lvl1pPr algn="l">
              <a:defRPr sz="1200"/>
            </a:lvl1pPr>
          </a:lstStyle>
          <a:p>
            <a:endParaRPr lang="en-US" sz="1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588" y="0"/>
            <a:ext cx="3169920" cy="480060"/>
          </a:xfrm>
          <a:prstGeom prst="rect">
            <a:avLst/>
          </a:prstGeom>
        </p:spPr>
        <p:txBody>
          <a:bodyPr vert="horz" lIns="96642" tIns="48322" rIns="96642" bIns="48322" rtlCol="0"/>
          <a:lstStyle>
            <a:lvl1pPr algn="r">
              <a:defRPr sz="1200"/>
            </a:lvl1pPr>
          </a:lstStyle>
          <a:p>
            <a:r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1/19/2020 am</a:t>
            </a:r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42" tIns="48322" rIns="96642" bIns="48322" rtlCol="0" anchor="b"/>
          <a:lstStyle>
            <a:lvl1pPr algn="l">
              <a:defRPr sz="1200"/>
            </a:lvl1pPr>
          </a:lstStyle>
          <a:p>
            <a:r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Micky Galloway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588" y="9119474"/>
            <a:ext cx="3169920" cy="480060"/>
          </a:xfrm>
          <a:prstGeom prst="rect">
            <a:avLst/>
          </a:prstGeom>
        </p:spPr>
        <p:txBody>
          <a:bodyPr vert="horz" lIns="96642" tIns="48322" rIns="96642" bIns="48322" rtlCol="0" anchor="b"/>
          <a:lstStyle>
            <a:lvl1pPr algn="r">
              <a:defRPr sz="1200"/>
            </a:lvl1pPr>
          </a:lstStyle>
          <a:p>
            <a:fld id="{F05DADB6-10FB-4440-B2C3-8802B1B55B5D}" type="slidenum"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‹#›</a:t>
            </a:fld>
            <a:endParaRPr lang="en-US" sz="1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170583" cy="482028"/>
          </a:xfrm>
          <a:prstGeom prst="rect">
            <a:avLst/>
          </a:prstGeom>
        </p:spPr>
        <p:txBody>
          <a:bodyPr vert="horz" lIns="94840" tIns="47420" rIns="94840" bIns="474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2962" y="0"/>
            <a:ext cx="3170583" cy="482028"/>
          </a:xfrm>
          <a:prstGeom prst="rect">
            <a:avLst/>
          </a:prstGeom>
        </p:spPr>
        <p:txBody>
          <a:bodyPr vert="horz" lIns="94840" tIns="47420" rIns="94840" bIns="47420" rtlCol="0"/>
          <a:lstStyle>
            <a:lvl1pPr algn="r">
              <a:defRPr sz="1200"/>
            </a:lvl1pPr>
          </a:lstStyle>
          <a:p>
            <a:r>
              <a:rPr lang="en-US"/>
              <a:t>1/19/2020 am</a:t>
            </a:r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97013" y="1200150"/>
            <a:ext cx="4321175" cy="3240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840" tIns="47420" rIns="94840" bIns="474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2184" y="4620250"/>
            <a:ext cx="5850834" cy="3780801"/>
          </a:xfrm>
          <a:prstGeom prst="rect">
            <a:avLst/>
          </a:prstGeom>
        </p:spPr>
        <p:txBody>
          <a:bodyPr vert="horz" lIns="94840" tIns="47420" rIns="94840" bIns="474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119173"/>
            <a:ext cx="3170583" cy="482028"/>
          </a:xfrm>
          <a:prstGeom prst="rect">
            <a:avLst/>
          </a:prstGeom>
        </p:spPr>
        <p:txBody>
          <a:bodyPr vert="horz" lIns="94840" tIns="47420" rIns="94840" bIns="47420" rtlCol="0" anchor="b"/>
          <a:lstStyle>
            <a:lvl1pPr algn="l">
              <a:defRPr sz="1200"/>
            </a:lvl1pPr>
          </a:lstStyle>
          <a:p>
            <a:r>
              <a:rPr lang="en-US"/>
              <a:t>Micky Galloway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2962" y="9119173"/>
            <a:ext cx="3170583" cy="482028"/>
          </a:xfrm>
          <a:prstGeom prst="rect">
            <a:avLst/>
          </a:prstGeom>
        </p:spPr>
        <p:txBody>
          <a:bodyPr vert="horz" lIns="94840" tIns="47420" rIns="94840" bIns="47420" rtlCol="0" anchor="b"/>
          <a:lstStyle>
            <a:lvl1pPr algn="r">
              <a:defRPr sz="1200"/>
            </a:lvl1pPr>
          </a:lstStyle>
          <a:p>
            <a:fld id="{015525F7-2BAB-42EC-B3D2-E5FCB0F611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3937048"/>
      </p:ext>
    </p:extLst>
  </p:cSld>
  <p:clrMap bg1="lt1" tx1="dk1" bg2="lt2" tx2="dk2" accent1="accent1" accent2="accent2" accent3="accent3" accent4="accent4" accent5="accent5" accent6="accent6" hlink="hlink" folHlink="folHlink"/>
  <p:hf hd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0" y="0"/>
            <a:ext cx="9144677" cy="6858000"/>
            <a:chOff x="0" y="0"/>
            <a:chExt cx="9144677" cy="6858000"/>
          </a:xfrm>
        </p:grpSpPr>
        <p:pic>
          <p:nvPicPr>
            <p:cNvPr id="8" name="Picture 7" descr="SD-PanelTitle-R1.pn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0"/>
              <a:ext cx="9144000" cy="6858000"/>
            </a:xfrm>
            <a:prstGeom prst="rect">
              <a:avLst/>
            </a:prstGeom>
          </p:spPr>
        </p:pic>
        <p:sp>
          <p:nvSpPr>
            <p:cNvPr id="11" name="Rectangle 10"/>
            <p:cNvSpPr/>
            <p:nvPr/>
          </p:nvSpPr>
          <p:spPr>
            <a:xfrm>
              <a:off x="1515532" y="1520422"/>
              <a:ext cx="6112935" cy="3818468"/>
            </a:xfrm>
            <a:prstGeom prst="rect">
              <a:avLst/>
            </a:prstGeom>
            <a:noFill/>
            <a:ln w="15875" cap="flat">
              <a:miter lim="800000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pic>
          <p:nvPicPr>
            <p:cNvPr id="12" name="Picture 11" descr="HDRibbonTitle-UniformTrim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2" r="47959"/>
            <a:stretch/>
          </p:blipFill>
          <p:spPr>
            <a:xfrm>
              <a:off x="0" y="3128434"/>
              <a:ext cx="1664208" cy="612648"/>
            </a:xfrm>
            <a:prstGeom prst="rect">
              <a:avLst/>
            </a:prstGeom>
          </p:spPr>
        </p:pic>
        <p:pic>
          <p:nvPicPr>
            <p:cNvPr id="13" name="Picture 12" descr="HDRibbonTitle-UniformTrim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2" r="47959"/>
            <a:stretch/>
          </p:blipFill>
          <p:spPr>
            <a:xfrm>
              <a:off x="7480469" y="3128434"/>
              <a:ext cx="1664208" cy="612648"/>
            </a:xfrm>
            <a:prstGeom prst="rect">
              <a:avLst/>
            </a:prstGeom>
          </p:spPr>
        </p:pic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21934" y="1811863"/>
            <a:ext cx="5308866" cy="1515533"/>
          </a:xfrm>
        </p:spPr>
        <p:txBody>
          <a:bodyPr anchor="b">
            <a:noAutofit/>
          </a:bodyPr>
          <a:lstStyle>
            <a:lvl1pPr algn="ctr">
              <a:defRPr sz="48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21934" y="3598327"/>
            <a:ext cx="5308866" cy="1377651"/>
          </a:xfrm>
        </p:spPr>
        <p:txBody>
          <a:bodyPr anchor="t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65417" y="5054602"/>
            <a:ext cx="673276" cy="279400"/>
          </a:xfrm>
        </p:spPr>
        <p:txBody>
          <a:bodyPr/>
          <a:lstStyle/>
          <a:p>
            <a:fld id="{C13C7FF9-8690-4782-A923-63A03B20D204}" type="datetime1">
              <a:rPr lang="en-US" smtClean="0"/>
              <a:t>2/8/2020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21934" y="5054602"/>
            <a:ext cx="4064860" cy="27940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817317" y="5054602"/>
            <a:ext cx="413483" cy="279400"/>
          </a:xfrm>
        </p:spPr>
        <p:txBody>
          <a:bodyPr/>
          <a:lstStyle/>
          <a:p>
            <a:fld id="{C33A8206-189C-42F4-8C98-80EE550EB3DA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2019825" y="3471329"/>
            <a:ext cx="5113083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01588609"/>
      </p:ext>
    </p:extLst>
  </p:cSld>
  <p:clrMapOvr>
    <a:masterClrMapping/>
  </p:clrMapOvr>
  <p:transition spd="slow">
    <p:fade thruBlk="1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6" y="4815415"/>
            <a:ext cx="6798734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026260" y="1032933"/>
            <a:ext cx="7091482" cy="3361269"/>
          </a:xfrm>
          <a:prstGeom prst="roundRect">
            <a:avLst>
              <a:gd name="adj" fmla="val 0"/>
            </a:avLst>
          </a:prstGeom>
          <a:ln w="57150" cmpd="thickThin">
            <a:solidFill>
              <a:schemeClr val="tx1">
                <a:lumMod val="50000"/>
                <a:lumOff val="5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76866" y="5382153"/>
            <a:ext cx="6798734" cy="49371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9D477-9C14-43C7-8DAD-36BE807DBB65}" type="datetime1">
              <a:rPr lang="en-US" smtClean="0"/>
              <a:t>2/8/2020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A8206-189C-42F4-8C98-80EE550EB3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78522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6" y="906873"/>
            <a:ext cx="6798734" cy="309786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5" y="4275666"/>
            <a:ext cx="6798736" cy="1600202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A066C-B617-44A2-AC0E-252F8265E467}" type="datetime1">
              <a:rPr lang="en-US" smtClean="0"/>
              <a:t>2/8/2020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A8206-189C-42F4-8C98-80EE550EB3DA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1278465" y="4140199"/>
            <a:ext cx="6606425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3013016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34333" y="982132"/>
            <a:ext cx="6400250" cy="2370668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600200" y="3352799"/>
            <a:ext cx="5892798" cy="651933"/>
          </a:xfrm>
        </p:spPr>
        <p:txBody>
          <a:bodyPr anchor="ctr">
            <a:normAutofit/>
          </a:bodyPr>
          <a:lstStyle>
            <a:lvl1pPr marL="0" indent="0" algn="r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3" y="4343400"/>
            <a:ext cx="6798738" cy="1532467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530AB-F13F-48E5-B743-AA9F60A86077}" type="datetime1">
              <a:rPr lang="en-US" smtClean="0"/>
              <a:t>2/8/2020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A8206-189C-42F4-8C98-80EE550EB3DA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849969" y="905362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633503" y="2827870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1278466" y="4140199"/>
            <a:ext cx="659553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0061333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9" y="3308581"/>
            <a:ext cx="6798728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8" y="4777381"/>
            <a:ext cx="679873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DDD16-2B98-466C-998E-CDEDB772CC1A}" type="datetime1">
              <a:rPr lang="en-US" smtClean="0"/>
              <a:t>2/8/2020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A8206-189C-42F4-8C98-80EE550EB3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372981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09416" y="982132"/>
            <a:ext cx="6325168" cy="2243668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8" name="Text Placeholder 2"/>
          <p:cNvSpPr>
            <a:spLocks noGrp="1"/>
          </p:cNvSpPr>
          <p:nvPr>
            <p:ph type="body" idx="13"/>
          </p:nvPr>
        </p:nvSpPr>
        <p:spPr>
          <a:xfrm>
            <a:off x="1176868" y="3639312"/>
            <a:ext cx="6798730" cy="886968"/>
          </a:xfrm>
        </p:spPr>
        <p:txBody>
          <a:bodyPr anchor="b">
            <a:normAutofit/>
          </a:bodyPr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5" y="4529667"/>
            <a:ext cx="6798736" cy="1346200"/>
          </a:xfrm>
        </p:spPr>
        <p:txBody>
          <a:bodyPr anchor="t">
            <a:normAutofit/>
          </a:bodyPr>
          <a:lstStyle>
            <a:lvl1pPr marL="0" indent="0" algn="l">
              <a:buNone/>
              <a:defRPr sz="1600">
                <a:solidFill>
                  <a:schemeClr val="tx1"/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E9045-B4B4-4FB5-9A4F-2B41609F4D63}" type="datetime1">
              <a:rPr lang="en-US" smtClean="0"/>
              <a:t>2/8/2020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A8206-189C-42F4-8C98-80EE550EB3DA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878060" y="89689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7649796" y="260772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cxnSp>
        <p:nvCxnSpPr>
          <p:cNvPr id="26" name="Straight Connector 25"/>
          <p:cNvCxnSpPr/>
          <p:nvPr/>
        </p:nvCxnSpPr>
        <p:spPr>
          <a:xfrm>
            <a:off x="1278466" y="3429000"/>
            <a:ext cx="659553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827165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5" y="982131"/>
            <a:ext cx="6798734" cy="2294467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sz="3200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Text Placeholder 2"/>
          <p:cNvSpPr>
            <a:spLocks noGrp="1"/>
          </p:cNvSpPr>
          <p:nvPr>
            <p:ph type="body" idx="13"/>
          </p:nvPr>
        </p:nvSpPr>
        <p:spPr>
          <a:xfrm>
            <a:off x="1176868" y="3566160"/>
            <a:ext cx="6798730" cy="905256"/>
          </a:xfrm>
        </p:spPr>
        <p:txBody>
          <a:bodyPr anchor="b">
            <a:normAutofit/>
          </a:bodyPr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6" y="4470400"/>
            <a:ext cx="6798734" cy="1405467"/>
          </a:xfrm>
        </p:spPr>
        <p:txBody>
          <a:bodyPr anchor="t">
            <a:normAutofit/>
          </a:bodyPr>
          <a:lstStyle>
            <a:lvl1pPr marL="0" indent="0" algn="l">
              <a:buNone/>
              <a:defRPr sz="1600">
                <a:solidFill>
                  <a:schemeClr val="tx1"/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5B7D6-9D5D-43AF-85E7-2E1B049423E8}" type="datetime1">
              <a:rPr lang="en-US" smtClean="0"/>
              <a:t>2/8/2020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A8206-189C-42F4-8C98-80EE550EB3DA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1278469" y="3429000"/>
            <a:ext cx="6606421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4843591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76865" y="2490135"/>
            <a:ext cx="6798736" cy="3385733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9950F9-D658-46F8-9254-47532AFCA1CE}" type="datetime1">
              <a:rPr lang="en-US" smtClean="0"/>
              <a:t>2/8/2020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A8206-189C-42F4-8C98-80EE550EB3DA}" type="slidenum">
              <a:rPr lang="en-US" smtClean="0"/>
              <a:t>‹#›</a:t>
            </a:fld>
            <a:endParaRPr lang="en-US"/>
          </a:p>
        </p:txBody>
      </p:sp>
      <p:cxnSp>
        <p:nvCxnSpPr>
          <p:cNvPr id="14" name="Straight Connector 13"/>
          <p:cNvCxnSpPr/>
          <p:nvPr/>
        </p:nvCxnSpPr>
        <p:spPr>
          <a:xfrm>
            <a:off x="1278466" y="2354670"/>
            <a:ext cx="660642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25957445"/>
      </p:ext>
    </p:extLst>
  </p:cSld>
  <p:clrMapOvr>
    <a:masterClrMapping/>
  </p:clrMapOvr>
  <p:transition spd="slow">
    <p:fade thruBlk="1"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356667" y="906873"/>
            <a:ext cx="1618930" cy="496899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76867" y="906873"/>
            <a:ext cx="4915509" cy="4968993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4C3D1-0D0D-48AD-8F15-5781C477A296}" type="datetime1">
              <a:rPr lang="en-US" smtClean="0"/>
              <a:t>2/8/2020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A8206-189C-42F4-8C98-80EE550EB3DA}" type="slidenum">
              <a:rPr lang="en-US" smtClean="0"/>
              <a:t>‹#›</a:t>
            </a:fld>
            <a:endParaRPr lang="en-US"/>
          </a:p>
        </p:txBody>
      </p:sp>
      <p:cxnSp>
        <p:nvCxnSpPr>
          <p:cNvPr id="14" name="Straight Connector 13"/>
          <p:cNvCxnSpPr/>
          <p:nvPr/>
        </p:nvCxnSpPr>
        <p:spPr>
          <a:xfrm>
            <a:off x="6245512" y="906873"/>
            <a:ext cx="0" cy="4968993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31841733"/>
      </p:ext>
    </p:extLst>
  </p:cSld>
  <p:clrMapOvr>
    <a:masterClrMapping/>
  </p:clrMapOvr>
  <p:transition spd="slow">
    <p:fade thruBlk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>
            <a:off x="1278465" y="2356260"/>
            <a:ext cx="659553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8C333-43AA-4F67-A6A3-3D8B49B4C62D}" type="datetime1">
              <a:rPr lang="en-US" smtClean="0"/>
              <a:t>2/8/2020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A8206-189C-42F4-8C98-80EE550EB3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2908150"/>
      </p:ext>
    </p:extLst>
  </p:cSld>
  <p:clrMapOvr>
    <a:masterClrMapping/>
  </p:clrMapOvr>
  <p:transition spd="slow">
    <p:fade thruBlk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78465" y="1641413"/>
            <a:ext cx="6595534" cy="1822514"/>
          </a:xfrm>
        </p:spPr>
        <p:txBody>
          <a:bodyPr anchor="b">
            <a:normAutofit/>
          </a:bodyPr>
          <a:lstStyle>
            <a:lvl1pPr algn="ctr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78465" y="3734859"/>
            <a:ext cx="6595534" cy="1090015"/>
          </a:xfrm>
        </p:spPr>
        <p:txBody>
          <a:bodyPr anchor="t">
            <a:normAutofit/>
          </a:bodyPr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EDDAA-051D-4398-B7F1-BEE90891C231}" type="datetime1">
              <a:rPr lang="en-US" smtClean="0"/>
              <a:t>2/8/2020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A8206-189C-42F4-8C98-80EE550EB3DA}" type="slidenum">
              <a:rPr lang="en-US" smtClean="0"/>
              <a:t>‹#›</a:t>
            </a:fld>
            <a:endParaRPr lang="en-US"/>
          </a:p>
        </p:txBody>
      </p:sp>
      <p:cxnSp>
        <p:nvCxnSpPr>
          <p:cNvPr id="31" name="Straight Connector 30"/>
          <p:cNvCxnSpPr/>
          <p:nvPr/>
        </p:nvCxnSpPr>
        <p:spPr>
          <a:xfrm>
            <a:off x="1278466" y="3599392"/>
            <a:ext cx="6595533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58864362"/>
      </p:ext>
    </p:extLst>
  </p:cSld>
  <p:clrMapOvr>
    <a:masterClrMapping/>
  </p:clrMapOvr>
  <p:transition spd="slow">
    <p:fade thruBlk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/>
          <p:cNvCxnSpPr/>
          <p:nvPr/>
        </p:nvCxnSpPr>
        <p:spPr>
          <a:xfrm>
            <a:off x="1278465" y="2356260"/>
            <a:ext cx="659553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6" y="915337"/>
            <a:ext cx="6798734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76866" y="2487168"/>
            <a:ext cx="3337560" cy="3447288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5152" y="2487168"/>
            <a:ext cx="3337560" cy="3447288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43FB8-3E07-4FC9-ABB5-38F35C00CAE0}" type="datetime1">
              <a:rPr lang="en-US" smtClean="0"/>
              <a:t>2/8/2020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A8206-189C-42F4-8C98-80EE550EB3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4140813"/>
      </p:ext>
    </p:extLst>
  </p:cSld>
  <p:clrMapOvr>
    <a:masterClrMapping/>
  </p:clrMapOvr>
  <p:transition spd="slow">
    <p:fade thruBlk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8" y="2658533"/>
            <a:ext cx="333756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76868" y="3243263"/>
            <a:ext cx="3337560" cy="2706624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1832" y="2658533"/>
            <a:ext cx="333756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1832" y="3243263"/>
            <a:ext cx="3337560" cy="2706624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078B7-BBB9-4F0B-B898-291B40B45B32}" type="datetime1">
              <a:rPr lang="en-US" smtClean="0"/>
              <a:t>2/8/2020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A8206-189C-42F4-8C98-80EE550EB3DA}" type="slidenum">
              <a:rPr lang="en-US" smtClean="0"/>
              <a:t>‹#›</a:t>
            </a:fld>
            <a:endParaRPr lang="en-US"/>
          </a:p>
        </p:txBody>
      </p:sp>
      <p:cxnSp>
        <p:nvCxnSpPr>
          <p:cNvPr id="41" name="Straight Connector 40"/>
          <p:cNvCxnSpPr/>
          <p:nvPr/>
        </p:nvCxnSpPr>
        <p:spPr>
          <a:xfrm>
            <a:off x="1278466" y="2354670"/>
            <a:ext cx="659553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95678375"/>
      </p:ext>
    </p:extLst>
  </p:cSld>
  <p:clrMapOvr>
    <a:masterClrMapping/>
  </p:clrMapOvr>
  <p:transition spd="slow">
    <p:fade thruBlk="1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5" y="915337"/>
            <a:ext cx="6798735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C6C1A1-227B-4CEB-9A05-52CE4315D66C}" type="datetime1">
              <a:rPr lang="en-US" smtClean="0"/>
              <a:t>2/8/2020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A8206-189C-42F4-8C98-80EE550EB3DA}" type="slidenum">
              <a:rPr lang="en-US" smtClean="0"/>
              <a:t>‹#›</a:t>
            </a:fld>
            <a:endParaRPr lang="en-US"/>
          </a:p>
        </p:txBody>
      </p:sp>
      <p:cxnSp>
        <p:nvCxnSpPr>
          <p:cNvPr id="14" name="Straight Connector 13"/>
          <p:cNvCxnSpPr/>
          <p:nvPr/>
        </p:nvCxnSpPr>
        <p:spPr>
          <a:xfrm>
            <a:off x="1278466" y="2354670"/>
            <a:ext cx="659553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38243801"/>
      </p:ext>
    </p:extLst>
  </p:cSld>
  <p:clrMapOvr>
    <a:masterClrMapping/>
  </p:clrMapOvr>
  <p:transition spd="slow">
    <p:fade thruBlk="1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89E94-A45B-44EF-8FF0-1662A4B3F5F0}" type="datetime1">
              <a:rPr lang="en-US" smtClean="0"/>
              <a:t>2/8/2020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A8206-189C-42F4-8C98-80EE550EB3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7943124"/>
      </p:ext>
    </p:extLst>
  </p:cSld>
  <p:clrMapOvr>
    <a:masterClrMapping/>
  </p:clrMapOvr>
  <p:transition spd="slow">
    <p:fade thruBlk="1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5" y="1388534"/>
            <a:ext cx="2536798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20062" y="982132"/>
            <a:ext cx="3855539" cy="4893735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76865" y="3031065"/>
            <a:ext cx="2536798" cy="2438404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1BB2A-2466-44A6-839D-0DAE97B800B3}" type="datetime1">
              <a:rPr lang="en-US" smtClean="0"/>
              <a:t>2/8/2020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A8206-189C-42F4-8C98-80EE550EB3DA}" type="slidenum">
              <a:rPr lang="en-US" smtClean="0"/>
              <a:t>‹#›</a:t>
            </a:fld>
            <a:endParaRPr lang="en-US"/>
          </a:p>
        </p:txBody>
      </p:sp>
      <p:cxnSp>
        <p:nvCxnSpPr>
          <p:cNvPr id="16" name="Straight Connector 15"/>
          <p:cNvCxnSpPr/>
          <p:nvPr/>
        </p:nvCxnSpPr>
        <p:spPr>
          <a:xfrm>
            <a:off x="1278466" y="2912533"/>
            <a:ext cx="233359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36251155"/>
      </p:ext>
    </p:extLst>
  </p:cSld>
  <p:clrMapOvr>
    <a:masterClrMapping/>
  </p:clrMapOvr>
  <p:transition spd="slow">
    <p:fade thruBlk="1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5" y="1883832"/>
            <a:ext cx="3632202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069" y="1032933"/>
            <a:ext cx="2929463" cy="4792136"/>
          </a:xfrm>
          <a:prstGeom prst="roundRect">
            <a:avLst>
              <a:gd name="adj" fmla="val 0"/>
            </a:avLst>
          </a:prstGeom>
          <a:ln w="57150" cmpd="thickThin">
            <a:solidFill>
              <a:schemeClr val="tx1">
                <a:lumMod val="50000"/>
                <a:lumOff val="5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76865" y="3255432"/>
            <a:ext cx="3632201" cy="18288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039DD-B039-48B8-ACB1-555403541774}" type="datetime1">
              <a:rPr lang="en-US" smtClean="0"/>
              <a:t>2/8/2020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A8206-189C-42F4-8C98-80EE550EB3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4956434"/>
      </p:ext>
    </p:extLst>
  </p:cSld>
  <p:clrMapOvr>
    <a:masterClrMapping/>
  </p:clrMapOvr>
  <p:transition spd="slow">
    <p:fade thruBlk="1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3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9152467" cy="6858000"/>
            <a:chOff x="0" y="0"/>
            <a:chExt cx="9152467" cy="6858000"/>
          </a:xfrm>
        </p:grpSpPr>
        <p:pic>
          <p:nvPicPr>
            <p:cNvPr id="8" name="Picture 7" descr="SD-PanelContent.png"/>
            <p:cNvPicPr>
              <a:picLocks noChangeAspect="1"/>
            </p:cNvPicPr>
            <p:nvPr/>
          </p:nvPicPr>
          <p:blipFill>
            <a:blip r:embed="rId1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0"/>
              <a:ext cx="9144000" cy="6858000"/>
            </a:xfrm>
            <a:prstGeom prst="rect">
              <a:avLst/>
            </a:prstGeom>
          </p:spPr>
        </p:pic>
        <p:sp>
          <p:nvSpPr>
            <p:cNvPr id="9" name="Rectangle 8"/>
            <p:cNvSpPr/>
            <p:nvPr/>
          </p:nvSpPr>
          <p:spPr>
            <a:xfrm>
              <a:off x="553888" y="542807"/>
              <a:ext cx="8039776" cy="5756392"/>
            </a:xfrm>
            <a:prstGeom prst="rect">
              <a:avLst/>
            </a:prstGeom>
            <a:noFill/>
            <a:ln w="15875" cap="flat">
              <a:miter lim="800000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pic>
          <p:nvPicPr>
            <p:cNvPr id="10" name="Picture 9" descr="HDRibbonContent-UniformTrim.png"/>
            <p:cNvPicPr>
              <a:picLocks noChangeAspect="1"/>
            </p:cNvPicPr>
            <p:nvPr/>
          </p:nvPicPr>
          <p:blipFill rotWithShape="1">
            <a:blip r:embed="rId2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" r="14240"/>
            <a:stretch/>
          </p:blipFill>
          <p:spPr>
            <a:xfrm>
              <a:off x="0" y="3128434"/>
              <a:ext cx="685800" cy="606425"/>
            </a:xfrm>
            <a:prstGeom prst="rect">
              <a:avLst/>
            </a:prstGeom>
          </p:spPr>
        </p:pic>
        <p:pic>
          <p:nvPicPr>
            <p:cNvPr id="11" name="Picture 10" descr="HDRibbonContent-UniformTrim.png"/>
            <p:cNvPicPr>
              <a:picLocks noChangeAspect="1"/>
            </p:cNvPicPr>
            <p:nvPr/>
          </p:nvPicPr>
          <p:blipFill rotWithShape="1">
            <a:blip r:embed="rId2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" r="14240"/>
            <a:stretch/>
          </p:blipFill>
          <p:spPr>
            <a:xfrm>
              <a:off x="8466667" y="3128434"/>
              <a:ext cx="685800" cy="606425"/>
            </a:xfrm>
            <a:prstGeom prst="rect">
              <a:avLst/>
            </a:prstGeom>
          </p:spPr>
        </p:pic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76866" y="915337"/>
            <a:ext cx="6798734" cy="13038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5" y="2490135"/>
            <a:ext cx="6798736" cy="3444997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56670" y="5960533"/>
            <a:ext cx="1148283" cy="279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EB585AC6-87BA-42E2-B48B-52DE617BA741}" type="datetime1">
              <a:rPr lang="en-US" smtClean="0"/>
              <a:t>2/8/2020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76865" y="5960533"/>
            <a:ext cx="5104667" cy="279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80091" y="5960533"/>
            <a:ext cx="395510" cy="279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C33A8206-189C-42F4-8C98-80EE550EB3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02791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3" r:id="rId1"/>
    <p:sldLayoutId id="2147483724" r:id="rId2"/>
    <p:sldLayoutId id="2147483725" r:id="rId3"/>
    <p:sldLayoutId id="2147483726" r:id="rId4"/>
    <p:sldLayoutId id="2147483727" r:id="rId5"/>
    <p:sldLayoutId id="2147483728" r:id="rId6"/>
    <p:sldLayoutId id="2147483729" r:id="rId7"/>
    <p:sldLayoutId id="2147483730" r:id="rId8"/>
    <p:sldLayoutId id="2147483731" r:id="rId9"/>
    <p:sldLayoutId id="2147483732" r:id="rId10"/>
    <p:sldLayoutId id="2147483733" r:id="rId11"/>
    <p:sldLayoutId id="2147483734" r:id="rId12"/>
    <p:sldLayoutId id="2147483735" r:id="rId13"/>
    <p:sldLayoutId id="2147483736" r:id="rId14"/>
    <p:sldLayoutId id="2147483737" r:id="rId15"/>
    <p:sldLayoutId id="2147483738" r:id="rId16"/>
    <p:sldLayoutId id="2147483739" r:id="rId17"/>
  </p:sldLayoutIdLst>
  <p:transition spd="slow">
    <p:fade thruBlk="1"/>
  </p:transition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2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20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8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6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2407847"/>
            <a:ext cx="6400800" cy="707886"/>
          </a:xfrm>
        </p:spPr>
        <p:txBody>
          <a:bodyPr>
            <a:spAutoFit/>
          </a:bodyPr>
          <a:lstStyle/>
          <a:p>
            <a:r>
              <a:rPr lang="en-US" sz="4000" baseline="0" dirty="0">
                <a:solidFill>
                  <a:schemeClr val="tx1"/>
                </a:solidFill>
              </a:rPr>
              <a:t>“Who Is On The Lord’s Side?”</a:t>
            </a:r>
            <a:endParaRPr lang="en-US" sz="4000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21934" y="3598327"/>
            <a:ext cx="5308866" cy="584775"/>
          </a:xfrm>
        </p:spPr>
        <p:txBody>
          <a:bodyPr>
            <a:spAutoFit/>
          </a:bodyPr>
          <a:lstStyle/>
          <a:p>
            <a:r>
              <a:rPr lang="en-US" sz="3200" dirty="0"/>
              <a:t>Exodus 32:26 (KJV)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A6D1E9-8B8A-4585-9447-AFA66AED10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A8206-189C-42F4-8C98-80EE550EB3DA}" type="slidenum">
              <a:rPr lang="en-US" smtClean="0"/>
              <a:t>1</a:t>
            </a:fld>
            <a:endParaRPr lang="en-US"/>
          </a:p>
        </p:txBody>
      </p:sp>
    </p:spTree>
  </p:cSld>
  <p:clrMapOvr>
    <a:masterClrMapping/>
  </p:clrMapOvr>
  <p:transition spd="slow">
    <p:fade thruBlk="1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6" y="1213327"/>
            <a:ext cx="6798734" cy="707886"/>
          </a:xfrm>
        </p:spPr>
        <p:txBody>
          <a:bodyPr>
            <a:spAutoFit/>
          </a:bodyPr>
          <a:lstStyle/>
          <a:p>
            <a:r>
              <a:rPr lang="en-US" dirty="0"/>
              <a:t>“Who Is On The Lord’s Side?”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2490135"/>
            <a:ext cx="7213601" cy="3416320"/>
          </a:xfrm>
        </p:spPr>
        <p:txBody>
          <a:bodyPr>
            <a:spAutoFit/>
          </a:bodyPr>
          <a:lstStyle/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u="sng" dirty="0"/>
              <a:t>Positive Answer</a:t>
            </a:r>
            <a:r>
              <a:rPr lang="en-US" sz="3200" dirty="0"/>
              <a:t>: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dirty="0"/>
              <a:t>Those who obey are on the Lord’s side.</a:t>
            </a:r>
          </a:p>
          <a:p>
            <a:pPr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</a:pPr>
            <a:r>
              <a:rPr lang="en-US" dirty="0"/>
              <a:t>Must DO the will of the Father. Matthew 7:21; Luke 6:46</a:t>
            </a:r>
          </a:p>
          <a:p>
            <a:pPr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</a:pPr>
            <a:r>
              <a:rPr lang="en-US" dirty="0"/>
              <a:t>Some profess to know the Lord, but by their works they deny Him. Titus 1:16</a:t>
            </a:r>
          </a:p>
          <a:p>
            <a:pPr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</a:pPr>
            <a:r>
              <a:rPr lang="en-US" sz="2800" b="1" dirty="0"/>
              <a:t>John 15:14, </a:t>
            </a:r>
            <a:r>
              <a:rPr lang="en-US" sz="2800" i="1" dirty="0"/>
              <a:t>“</a:t>
            </a:r>
            <a:r>
              <a:rPr lang="en-US" sz="2800" b="1" i="1" dirty="0"/>
              <a:t>Ye are my friends, IF ye do the things which I command you.</a:t>
            </a:r>
            <a:r>
              <a:rPr lang="en-US" sz="2800" i="1" dirty="0"/>
              <a:t>”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FF2BF25-A880-4D30-A01D-98CD19797B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A8206-189C-42F4-8C98-80EE550EB3DA}" type="slidenum">
              <a:rPr lang="en-US" smtClean="0"/>
              <a:t>10</a:t>
            </a:fld>
            <a:endParaRPr lang="en-US"/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6" y="1213327"/>
            <a:ext cx="6798734" cy="707886"/>
          </a:xfrm>
        </p:spPr>
        <p:txBody>
          <a:bodyPr>
            <a:spAutoFit/>
          </a:bodyPr>
          <a:lstStyle/>
          <a:p>
            <a:r>
              <a:rPr lang="en-US" dirty="0"/>
              <a:t>“Who Is On The Lord’s Side?”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2490135"/>
            <a:ext cx="7543800" cy="2797689"/>
          </a:xfrm>
        </p:spPr>
        <p:txBody>
          <a:bodyPr>
            <a:spAutoFit/>
          </a:bodyPr>
          <a:lstStyle/>
          <a:p>
            <a:pPr>
              <a:buNone/>
            </a:pPr>
            <a:r>
              <a:rPr lang="en-US" sz="3200" u="sng" dirty="0"/>
              <a:t>No Neutrality</a:t>
            </a:r>
            <a:r>
              <a:rPr lang="en-US" sz="3200" dirty="0"/>
              <a:t>. Matthew 12:30</a:t>
            </a:r>
          </a:p>
          <a:p>
            <a:pPr>
              <a:buNone/>
            </a:pPr>
            <a:r>
              <a:rPr lang="en-US" sz="2800" b="1" dirty="0"/>
              <a:t>Romans 6:16, </a:t>
            </a:r>
            <a:r>
              <a:rPr lang="en-US" sz="2800" i="1" dirty="0"/>
              <a:t>“… </a:t>
            </a:r>
            <a:r>
              <a:rPr lang="en-US" sz="2800" b="1" i="1" dirty="0"/>
              <a:t>sin unto death, or of obedience unto righteousness?</a:t>
            </a:r>
            <a:r>
              <a:rPr lang="en-US" sz="2800" i="1" dirty="0"/>
              <a:t>”</a:t>
            </a:r>
          </a:p>
          <a:p>
            <a:pPr>
              <a:buNone/>
            </a:pPr>
            <a:r>
              <a:rPr lang="en-US" sz="2800" dirty="0"/>
              <a:t>Galatians 2:5 – Truth, or error.</a:t>
            </a:r>
          </a:p>
          <a:p>
            <a:pPr>
              <a:buNone/>
            </a:pPr>
            <a:r>
              <a:rPr lang="en-US" sz="2800" dirty="0"/>
              <a:t>2 Thessalonians 2:10 – Love for the truth, or hatred.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B0FB6A7-D7DB-42CF-9CA4-C3462D4842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A8206-189C-42F4-8C98-80EE550EB3DA}" type="slidenum">
              <a:rPr lang="en-US" smtClean="0"/>
              <a:t>11</a:t>
            </a:fld>
            <a:endParaRPr lang="en-US"/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6" y="1213327"/>
            <a:ext cx="6798734" cy="707886"/>
          </a:xfrm>
        </p:spPr>
        <p:txBody>
          <a:bodyPr>
            <a:spAutoFit/>
          </a:bodyPr>
          <a:lstStyle/>
          <a:p>
            <a:r>
              <a:rPr lang="en-US" dirty="0"/>
              <a:t>“Who Is On The Lord’s Side?”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2490135"/>
            <a:ext cx="7213601" cy="2634567"/>
          </a:xfrm>
        </p:spPr>
        <p:txBody>
          <a:bodyPr>
            <a:spAutoFit/>
          </a:bodyPr>
          <a:lstStyle/>
          <a:p>
            <a:pPr>
              <a:buNone/>
            </a:pPr>
            <a:r>
              <a:rPr lang="en-US" sz="3200" u="sng" dirty="0"/>
              <a:t>No Neutrality</a:t>
            </a:r>
            <a:r>
              <a:rPr lang="en-US" sz="3200" dirty="0"/>
              <a:t>. Matthew 12:30</a:t>
            </a:r>
          </a:p>
          <a:p>
            <a:pPr>
              <a:buNone/>
            </a:pPr>
            <a:r>
              <a:rPr lang="en-US" sz="2800" dirty="0"/>
              <a:t>Because the Psalmist loved the truth, he could say, </a:t>
            </a:r>
            <a:r>
              <a:rPr lang="en-US" sz="2800" i="1" dirty="0"/>
              <a:t>“</a:t>
            </a:r>
            <a:r>
              <a:rPr lang="en-US" sz="2800" b="1" i="1" dirty="0"/>
              <a:t>I hate every false way</a:t>
            </a:r>
            <a:r>
              <a:rPr lang="en-US" sz="2800" i="1" dirty="0"/>
              <a:t>” </a:t>
            </a:r>
            <a:r>
              <a:rPr lang="en-US" sz="2800" b="1" i="1" dirty="0"/>
              <a:t>(Psalms 119:104)</a:t>
            </a:r>
          </a:p>
          <a:p>
            <a:pPr>
              <a:buNone/>
            </a:pPr>
            <a:r>
              <a:rPr lang="en-US" sz="2800" b="1" i="1" dirty="0"/>
              <a:t>	</a:t>
            </a:r>
            <a:r>
              <a:rPr lang="en-US" sz="2800" i="1" dirty="0"/>
              <a:t>“</a:t>
            </a:r>
            <a:r>
              <a:rPr lang="en-US" sz="2800" b="1" i="1" dirty="0"/>
              <a:t>Ye that love the Lord, hate evil</a:t>
            </a:r>
            <a:r>
              <a:rPr lang="en-US" sz="2800" i="1" dirty="0"/>
              <a:t>.”</a:t>
            </a:r>
            <a:r>
              <a:rPr lang="en-US" sz="2800" b="1" i="1" dirty="0"/>
              <a:t> (Psalms 97:10)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C448590-B018-406C-AC3F-483DF224AC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A8206-189C-42F4-8C98-80EE550EB3DA}" type="slidenum">
              <a:rPr lang="en-US" smtClean="0"/>
              <a:t>12</a:t>
            </a:fld>
            <a:endParaRPr lang="en-US"/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21934" y="1757736"/>
            <a:ext cx="5308866" cy="1569660"/>
          </a:xfrm>
        </p:spPr>
        <p:txBody>
          <a:bodyPr>
            <a:spAutoFit/>
          </a:bodyPr>
          <a:lstStyle/>
          <a:p>
            <a:r>
              <a:rPr lang="en-US" dirty="0"/>
              <a:t>Are You On The Lord’s Side?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3CB0FB7-C590-48E0-A120-F9BD0BA002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A8206-189C-42F4-8C98-80EE550EB3DA}" type="slidenum">
              <a:rPr lang="en-US" smtClean="0"/>
              <a:t>13</a:t>
            </a:fld>
            <a:endParaRPr lang="en-US"/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6" y="1213327"/>
            <a:ext cx="6798734" cy="707886"/>
          </a:xfrm>
        </p:spPr>
        <p:txBody>
          <a:bodyPr>
            <a:spAutoFit/>
          </a:bodyPr>
          <a:lstStyle/>
          <a:p>
            <a:r>
              <a:rPr lang="en-US" dirty="0"/>
              <a:t>“Who Is On The Lord’s Side?”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384082"/>
            <a:ext cx="7848600" cy="3877985"/>
          </a:xfrm>
        </p:spPr>
        <p:txBody>
          <a:bodyPr>
            <a:spAutoFit/>
          </a:bodyPr>
          <a:lstStyle/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u="sng" dirty="0"/>
              <a:t>Facts leading to the question</a:t>
            </a:r>
            <a:r>
              <a:rPr lang="en-US" sz="3600" dirty="0"/>
              <a:t>.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3500" dirty="0"/>
              <a:t>Moses delayed to come down from the mount.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3500" dirty="0"/>
              <a:t>People asked Aaron to make them gods. </a:t>
            </a:r>
            <a:br>
              <a:rPr lang="en-US" sz="3500" dirty="0"/>
            </a:br>
            <a:r>
              <a:rPr lang="en-US" sz="3500" dirty="0"/>
              <a:t>Exodus 32:1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3500" dirty="0"/>
              <a:t>Golden calf made and worshiped. Exodus 32:2-6, 17-18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2600FBF-3D9D-4E58-B9BF-9F36C1D9C3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A8206-189C-42F4-8C98-80EE550EB3DA}" type="slidenum">
              <a:rPr lang="en-US" smtClean="0"/>
              <a:t>2</a:t>
            </a:fld>
            <a:endParaRPr lang="en-US"/>
          </a:p>
        </p:txBody>
      </p:sp>
    </p:spTree>
  </p:cSld>
  <p:clrMapOvr>
    <a:masterClrMapping/>
  </p:clrMapOvr>
  <p:transition spd="slow">
    <p:fade thruBlk="1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6" y="1213327"/>
            <a:ext cx="6798734" cy="707886"/>
          </a:xfrm>
        </p:spPr>
        <p:txBody>
          <a:bodyPr>
            <a:spAutoFit/>
          </a:bodyPr>
          <a:lstStyle/>
          <a:p>
            <a:r>
              <a:rPr lang="en-US" dirty="0"/>
              <a:t>“Who Is On The Lord’s Side?”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227906"/>
            <a:ext cx="7848600" cy="4154984"/>
          </a:xfrm>
        </p:spPr>
        <p:txBody>
          <a:bodyPr>
            <a:spAutoFit/>
          </a:bodyPr>
          <a:lstStyle/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 u="sng" dirty="0"/>
              <a:t>Facts leading to the question</a:t>
            </a:r>
            <a:r>
              <a:rPr lang="en-US" sz="4000" dirty="0"/>
              <a:t>.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4000" dirty="0"/>
              <a:t>Commandments of God violated.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sz="3200" dirty="0"/>
              <a:t>cf. Exodus 20:3-4 – No other gods … no graven images.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4000" dirty="0"/>
              <a:t>God’s wrath. Exodus 32:9-10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4000" dirty="0"/>
              <a:t>Moses’ wrath. Exodus 32:19-20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4000" dirty="0"/>
              <a:t>Aarons defense. Exodus 32:22, 24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F58F503-3BDB-4C8F-8551-2F140C997F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A8206-189C-42F4-8C98-80EE550EB3DA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3401525"/>
      </p:ext>
    </p:extLst>
  </p:cSld>
  <p:clrMapOvr>
    <a:masterClrMapping/>
  </p:clrMapOvr>
  <p:transition spd="slow">
    <p:fade thruBlk="1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6" y="1213327"/>
            <a:ext cx="6798734" cy="707886"/>
          </a:xfrm>
        </p:spPr>
        <p:txBody>
          <a:bodyPr>
            <a:spAutoFit/>
          </a:bodyPr>
          <a:lstStyle/>
          <a:p>
            <a:r>
              <a:rPr lang="en-US" dirty="0"/>
              <a:t>“Who Is On The Lord’s Side?”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362200"/>
            <a:ext cx="7772400" cy="4062651"/>
          </a:xfrm>
        </p:spPr>
        <p:txBody>
          <a:bodyPr>
            <a:spAutoFit/>
          </a:bodyPr>
          <a:lstStyle/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u="sng" dirty="0"/>
              <a:t>Negative answer</a:t>
            </a:r>
            <a:r>
              <a:rPr lang="en-US" sz="3600" dirty="0"/>
              <a:t>: Not all who think they are …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3600" dirty="0"/>
              <a:t>Faith only.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sz="3000" dirty="0"/>
              <a:t>King Agrippa. Acts 26:27-28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sz="3000" dirty="0"/>
              <a:t>Rulers of the synagogue. John 12:42-43;</a:t>
            </a:r>
            <a:br>
              <a:rPr lang="en-US" sz="3000" dirty="0"/>
            </a:br>
            <a:r>
              <a:rPr lang="en-US" sz="3000" dirty="0"/>
              <a:t>cf. Matthew 10:32-33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sz="3000" dirty="0"/>
              <a:t>Faith without works dead. James 2:24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sz="3000" dirty="0"/>
              <a:t>Faith must work. Galatians 5:6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9BDB638-5031-4048-B2EE-2D8112E9F9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A8206-189C-42F4-8C98-80EE550EB3DA}" type="slidenum">
              <a:rPr lang="en-US" smtClean="0"/>
              <a:t>4</a:t>
            </a:fld>
            <a:endParaRPr lang="en-US"/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6" y="1213327"/>
            <a:ext cx="6798734" cy="707886"/>
          </a:xfrm>
        </p:spPr>
        <p:txBody>
          <a:bodyPr>
            <a:spAutoFit/>
          </a:bodyPr>
          <a:lstStyle/>
          <a:p>
            <a:r>
              <a:rPr lang="en-US" dirty="0"/>
              <a:t>“Who Is On The Lord’s Side?”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490135"/>
            <a:ext cx="7772400" cy="2677656"/>
          </a:xfrm>
        </p:spPr>
        <p:txBody>
          <a:bodyPr>
            <a:spAutoFit/>
          </a:bodyPr>
          <a:lstStyle/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u="sng" dirty="0">
                <a:solidFill>
                  <a:schemeClr val="tx1"/>
                </a:solidFill>
              </a:rPr>
              <a:t>Negative answer</a:t>
            </a:r>
            <a:r>
              <a:rPr lang="en-US" sz="3600" dirty="0">
                <a:solidFill>
                  <a:schemeClr val="tx1"/>
                </a:solidFill>
              </a:rPr>
              <a:t>: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3600" dirty="0">
                <a:solidFill>
                  <a:schemeClr val="tx1"/>
                </a:solidFill>
              </a:rPr>
              <a:t>Good moral people.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sz="3200" dirty="0">
                <a:solidFill>
                  <a:schemeClr val="tx1"/>
                </a:solidFill>
              </a:rPr>
              <a:t>Cornelius. Acts 10:2, 22; 11:14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sz="3200" dirty="0">
                <a:solidFill>
                  <a:schemeClr val="tx1"/>
                </a:solidFill>
              </a:rPr>
              <a:t>Savior needed. Romans 3:23-26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sz="3200" dirty="0">
                <a:solidFill>
                  <a:schemeClr val="tx1"/>
                </a:solidFill>
              </a:rPr>
              <a:t>Gospel needed. Romans 1:16-17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ED9EFB4-883A-44F4-8393-EBB0793679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A8206-189C-42F4-8C98-80EE550EB3DA}" type="slidenum">
              <a:rPr lang="en-US" smtClean="0"/>
              <a:t>5</a:t>
            </a:fld>
            <a:endParaRPr lang="en-US"/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6" y="1213327"/>
            <a:ext cx="6798734" cy="707886"/>
          </a:xfrm>
        </p:spPr>
        <p:txBody>
          <a:bodyPr>
            <a:spAutoFit/>
          </a:bodyPr>
          <a:lstStyle/>
          <a:p>
            <a:r>
              <a:rPr lang="en-US" dirty="0"/>
              <a:t>“Who Is On The Lord’s Side?”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483346"/>
            <a:ext cx="7772400" cy="3231654"/>
          </a:xfrm>
        </p:spPr>
        <p:txBody>
          <a:bodyPr>
            <a:spAutoFit/>
          </a:bodyPr>
          <a:lstStyle/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u="sng" dirty="0"/>
              <a:t>Negative answer</a:t>
            </a:r>
            <a:r>
              <a:rPr lang="en-US" sz="3200" dirty="0"/>
              <a:t>: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dirty="0"/>
              <a:t>Many religious people.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sz="2800" dirty="0"/>
              <a:t>Devout Jews in Jerusalem. Acts 2:5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sz="2800" dirty="0"/>
              <a:t> Saul. Galatians 1:13-14; cf. Philippians 3:3ff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sz="2800" dirty="0"/>
              <a:t>Cornelius devoutly religious. Acts 10:2; 11:14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sz="2800" dirty="0"/>
              <a:t>Jews in Antioch of Pisidia. Acts 13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sz="2800" dirty="0"/>
              <a:t>Lydia. Acts 16:13-15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E1AC592-9484-4409-81E8-B239D8810B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A8206-189C-42F4-8C98-80EE550EB3DA}" type="slidenum">
              <a:rPr lang="en-US" smtClean="0"/>
              <a:t>6</a:t>
            </a:fld>
            <a:endParaRPr lang="en-US"/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6" y="1213327"/>
            <a:ext cx="6798734" cy="707886"/>
          </a:xfrm>
        </p:spPr>
        <p:txBody>
          <a:bodyPr>
            <a:spAutoFit/>
          </a:bodyPr>
          <a:lstStyle/>
          <a:p>
            <a:r>
              <a:rPr lang="en-US" dirty="0"/>
              <a:t>“Who Is On The Lord’s Side?”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2362200"/>
            <a:ext cx="4038600" cy="3323987"/>
          </a:xfrm>
        </p:spPr>
        <p:txBody>
          <a:bodyPr>
            <a:spAutoFit/>
          </a:bodyPr>
          <a:lstStyle/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u="sng" dirty="0"/>
              <a:t>Negative answer: 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000" dirty="0"/>
              <a:t>Many religious people.</a:t>
            </a:r>
          </a:p>
          <a:p>
            <a:pPr>
              <a:spcBef>
                <a:spcPts val="0"/>
              </a:spcBef>
              <a:spcAft>
                <a:spcPts val="0"/>
              </a:spcAft>
              <a:buSzPct val="100000"/>
            </a:pPr>
            <a:r>
              <a:rPr lang="en-US" dirty="0"/>
              <a:t>Devil works in the realm of religion.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/>
              <a:t>False prophets. 2 Peter 2:1-3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/>
              <a:t>Other plants and blind guides. Matthew 15:13-14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/>
              <a:t>Vain worship. Matthew 15:9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31BEF53-7455-4FF7-96AA-88BD55BC3190}"/>
              </a:ext>
            </a:extLst>
          </p:cNvPr>
          <p:cNvSpPr txBox="1"/>
          <p:nvPr/>
        </p:nvSpPr>
        <p:spPr>
          <a:xfrm>
            <a:off x="4953000" y="3276600"/>
            <a:ext cx="35814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3464" lvl="1" indent="-283464"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n-US" sz="2400" dirty="0"/>
              <a:t>Satan’s synagogues. Revelation 2:9; 3:9</a:t>
            </a:r>
          </a:p>
          <a:p>
            <a:pPr marL="283464" lvl="1" indent="-283464"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n-US" sz="2400" dirty="0"/>
              <a:t>Satan’s ministers. </a:t>
            </a:r>
            <a:br>
              <a:rPr lang="en-US" sz="2400" dirty="0"/>
            </a:br>
            <a:r>
              <a:rPr lang="en-US" sz="2400" dirty="0"/>
              <a:t>2 Corinthians 11:14-15</a:t>
            </a:r>
          </a:p>
          <a:p>
            <a:pPr marL="283464" lvl="1" indent="-283464"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n-US" sz="2400" dirty="0"/>
              <a:t>Some are unconscious enemies of Christ. </a:t>
            </a:r>
            <a:br>
              <a:rPr lang="en-US" sz="2400" dirty="0"/>
            </a:br>
            <a:r>
              <a:rPr lang="en-US" sz="2400" dirty="0"/>
              <a:t>cf. Paul – 1 Timothy 1:13; cf. Acts 23:1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DF55278-6FE5-4280-BC5E-8574447175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A8206-189C-42F4-8C98-80EE550EB3DA}" type="slidenum">
              <a:rPr lang="en-US" smtClean="0"/>
              <a:t>7</a:t>
            </a:fld>
            <a:endParaRPr lang="en-US"/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6" y="1213327"/>
            <a:ext cx="6798734" cy="707886"/>
          </a:xfrm>
        </p:spPr>
        <p:txBody>
          <a:bodyPr>
            <a:spAutoFit/>
          </a:bodyPr>
          <a:lstStyle/>
          <a:p>
            <a:r>
              <a:rPr lang="en-US" dirty="0"/>
              <a:t>“Who Is On The Lord’s Side?”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438400"/>
            <a:ext cx="8001000" cy="2492990"/>
          </a:xfrm>
        </p:spPr>
        <p:txBody>
          <a:bodyPr>
            <a:spAutoFit/>
          </a:bodyPr>
          <a:lstStyle/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u="sng" dirty="0"/>
              <a:t>Negative answer</a:t>
            </a:r>
            <a:r>
              <a:rPr lang="en-US" sz="3600" dirty="0"/>
              <a:t>: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dirty="0"/>
              <a:t>Some who are members of the church.</a:t>
            </a:r>
          </a:p>
          <a:p>
            <a:pPr lvl="1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</a:pPr>
            <a:r>
              <a:rPr lang="en-US" sz="2800" dirty="0"/>
              <a:t>Some have turned back. 2 Peter 2:20-22</a:t>
            </a:r>
          </a:p>
          <a:p>
            <a:pPr lvl="1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</a:pPr>
            <a:r>
              <a:rPr lang="en-US" sz="2800" dirty="0"/>
              <a:t>Some hurt the church with worldly influence. </a:t>
            </a:r>
            <a:br>
              <a:rPr lang="en-US" sz="2800" dirty="0"/>
            </a:br>
            <a:r>
              <a:rPr lang="en-US" sz="2800" dirty="0"/>
              <a:t>1 Corinthians 5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01C8C86-4B6B-46E3-9DA1-2DABA5DE9E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A8206-189C-42F4-8C98-80EE550EB3DA}" type="slidenum">
              <a:rPr lang="en-US" smtClean="0"/>
              <a:t>8</a:t>
            </a:fld>
            <a:endParaRPr lang="en-US"/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6" y="1213327"/>
            <a:ext cx="6798734" cy="707886"/>
          </a:xfrm>
        </p:spPr>
        <p:txBody>
          <a:bodyPr>
            <a:spAutoFit/>
          </a:bodyPr>
          <a:lstStyle/>
          <a:p>
            <a:r>
              <a:rPr lang="en-US" dirty="0"/>
              <a:t>“Who Is On The Lord’s Side?”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490135"/>
            <a:ext cx="7289801" cy="1846659"/>
          </a:xfrm>
        </p:spPr>
        <p:txBody>
          <a:bodyPr>
            <a:spAutoFit/>
          </a:bodyPr>
          <a:lstStyle/>
          <a:p>
            <a:pPr>
              <a:buNone/>
            </a:pPr>
            <a:r>
              <a:rPr lang="en-US" sz="3200" u="sng" dirty="0"/>
              <a:t>Positive Answer</a:t>
            </a:r>
            <a:r>
              <a:rPr lang="en-US" sz="3200" dirty="0"/>
              <a:t>: Exodus 32:26-28</a:t>
            </a:r>
          </a:p>
          <a:p>
            <a:pPr>
              <a:buNone/>
            </a:pPr>
            <a:r>
              <a:rPr lang="en-US" sz="3200" dirty="0"/>
              <a:t>	Context: Sons of Levi</a:t>
            </a:r>
          </a:p>
          <a:p>
            <a:pPr lvl="1">
              <a:buFont typeface="Wingdings" pitchFamily="2" charset="2"/>
              <a:buChar char="§"/>
            </a:pPr>
            <a:r>
              <a:rPr lang="en-US" sz="2800" dirty="0"/>
              <a:t>They had obeyed God, others had not.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937E754-6DB4-48F3-88C2-8C665532D4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A8206-189C-42F4-8C98-80EE550EB3DA}" type="slidenum">
              <a:rPr lang="en-US" smtClean="0"/>
              <a:t>9</a:t>
            </a:fld>
            <a:endParaRPr lang="en-US"/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ganic">
  <a:themeElements>
    <a:clrScheme name="Organic">
      <a:dk1>
        <a:sysClr val="windowText" lastClr="000000"/>
      </a:dk1>
      <a:lt1>
        <a:sysClr val="window" lastClr="FFFFFF"/>
      </a:lt1>
      <a:dk2>
        <a:srgbClr val="212121"/>
      </a:dk2>
      <a:lt2>
        <a:srgbClr val="DADADA"/>
      </a:lt2>
      <a:accent1>
        <a:srgbClr val="83992A"/>
      </a:accent1>
      <a:accent2>
        <a:srgbClr val="3C9770"/>
      </a:accent2>
      <a:accent3>
        <a:srgbClr val="44709D"/>
      </a:accent3>
      <a:accent4>
        <a:srgbClr val="A23C33"/>
      </a:accent4>
      <a:accent5>
        <a:srgbClr val="D97828"/>
      </a:accent5>
      <a:accent6>
        <a:srgbClr val="DEB340"/>
      </a:accent6>
      <a:hlink>
        <a:srgbClr val="A8BF4D"/>
      </a:hlink>
      <a:folHlink>
        <a:srgbClr val="B4CA80"/>
      </a:folHlink>
    </a:clrScheme>
    <a:fontScheme name="Organic">
      <a:majorFont>
        <a:latin typeface="Garamond" panose="020204040303010108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aramond" panose="02020404030301010803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rganic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10000"/>
              </a:schemeClr>
            </a:gs>
            <a:gs pos="100000">
              <a:schemeClr val="phClr">
                <a:tint val="8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4000"/>
                <a:satMod val="130000"/>
                <a:lumMod val="90000"/>
              </a:schemeClr>
              <a:schemeClr val="phClr">
                <a:tint val="94000"/>
                <a:satMod val="120000"/>
                <a:lumMod val="104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38100" dist="254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88000"/>
                <a:lumMod val="98000"/>
              </a:schemeClr>
            </a:gs>
          </a:gsLst>
          <a:lin ang="5400000" scaled="0"/>
        </a:gradFill>
        <a:blipFill>
          <a:blip xmlns:r="http://schemas.openxmlformats.org/officeDocument/2006/relationships" r:embed="rId2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rganic" id="{28CDC826-8792-45C0-861B-85EB3ADEDA33}" vid="{7DAC20F1-423D-49E2-BD0B-50532748BAD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Organic</Template>
  <TotalTime>5150</TotalTime>
  <Words>573</Words>
  <Application>Microsoft Office PowerPoint</Application>
  <PresentationFormat>On-screen Show (4:3)</PresentationFormat>
  <Paragraphs>83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Calibri</vt:lpstr>
      <vt:lpstr>Garamond</vt:lpstr>
      <vt:lpstr>Wingdings</vt:lpstr>
      <vt:lpstr>Organic</vt:lpstr>
      <vt:lpstr>“Who Is On The Lord’s Side?”</vt:lpstr>
      <vt:lpstr>“Who Is On The Lord’s Side?”</vt:lpstr>
      <vt:lpstr>“Who Is On The Lord’s Side?”</vt:lpstr>
      <vt:lpstr>“Who Is On The Lord’s Side?”</vt:lpstr>
      <vt:lpstr>“Who Is On The Lord’s Side?”</vt:lpstr>
      <vt:lpstr>“Who Is On The Lord’s Side?”</vt:lpstr>
      <vt:lpstr>“Who Is On The Lord’s Side?”</vt:lpstr>
      <vt:lpstr>“Who Is On The Lord’s Side?”</vt:lpstr>
      <vt:lpstr>“Who Is On The Lord’s Side?”</vt:lpstr>
      <vt:lpstr>“Who Is On The Lord’s Side?”</vt:lpstr>
      <vt:lpstr>“Who Is On The Lord’s Side?”</vt:lpstr>
      <vt:lpstr>“Who Is On The Lord’s Side?”</vt:lpstr>
      <vt:lpstr>Are You On The Lord’s Side?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Who Is On The Lords Side (2)</dc:title>
  <dc:creator>Micky Galloway</dc:creator>
  <cp:lastModifiedBy>Richard Lidh</cp:lastModifiedBy>
  <cp:revision>21</cp:revision>
  <cp:lastPrinted>2020-02-09T00:30:32Z</cp:lastPrinted>
  <dcterms:created xsi:type="dcterms:W3CDTF">2012-04-07T21:01:10Z</dcterms:created>
  <dcterms:modified xsi:type="dcterms:W3CDTF">2020-02-09T00:30:36Z</dcterms:modified>
</cp:coreProperties>
</file>